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8" r:id="rId2"/>
    <p:sldId id="273" r:id="rId3"/>
    <p:sldId id="274" r:id="rId4"/>
    <p:sldId id="260" r:id="rId5"/>
    <p:sldId id="264" r:id="rId6"/>
    <p:sldId id="269" r:id="rId7"/>
    <p:sldId id="271" r:id="rId8"/>
    <p:sldId id="27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54"/>
    <a:srgbClr val="5F0080"/>
    <a:srgbClr val="9900CC"/>
    <a:srgbClr val="7EC113"/>
    <a:srgbClr val="56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108" y="1152"/>
      </p:cViewPr>
      <p:guideLst>
        <p:guide orient="horz" pos="278"/>
        <p:guide pos="302"/>
        <p:guide pos="7378"/>
        <p:guide orient="horz" pos="4042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F8118-2E93-4F5B-81BF-6EE65BD2DCF4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9AA8D-EF31-432D-9F78-347E0DD2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455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00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00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10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7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9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777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296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05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53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9AA8D-EF31-432D-9F78-347E0DD240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0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493A0-5A2E-4ABE-81B3-F29B6C4F9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F08CF-DC57-46EC-9C0B-8BA20E3F6924}" type="datetimeFigureOut">
              <a:rPr lang="ko-KR" altLang="en-US" smtClean="0"/>
              <a:t>2024-06-04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16706-CBCE-4693-8FD2-0D8EDFF42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8EA90-D9AC-455B-BCAC-5C47FC010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5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6003998" y="1454109"/>
            <a:ext cx="5449569" cy="634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/>
              </a:rPr>
              <a:t>퀴즈를 이용한 일본어 학습</a:t>
            </a:r>
            <a:endParaRPr lang="en-US" altLang="ko-KR" sz="35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432594" y="3429000"/>
            <a:ext cx="1480213" cy="327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ea typeface="KoPubWorld돋움체 Medium" panose="00000600000000000000" pitchFamily="2" charset="-127"/>
              </a:rPr>
              <a:t>Android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8742377" y="5481163"/>
            <a:ext cx="2755883" cy="83535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팀명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기엽조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/>
            </a:r>
            <a:b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팀장: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김강훈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en-US" altLang="ko-KR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팀원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 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고은별, 이유진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김아름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김선호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/>
          <p:nvPr/>
        </p:nvCxnSpPr>
        <p:spPr>
          <a:xfrm>
            <a:off x="479425" y="3749040"/>
            <a:ext cx="3498215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3844850" y="3749040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만화 영화, 스크린샷, 텍스트, 휴대 전화이(가) 표시된 사진&#10;&#10;자동 생성된 설명">
            <a:extLst>
              <a:ext uri="{FF2B5EF4-FFF2-40B4-BE49-F238E27FC236}">
                <a16:creationId xmlns:a16="http://schemas.microsoft.com/office/drawing/2014/main" id="{795D6385-65A5-ACB2-34D8-1BD20634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6" y="969033"/>
            <a:ext cx="2371712" cy="49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4282D-BBF4-47BB-8EC0-A6854C1B3546}"/>
              </a:ext>
            </a:extLst>
          </p:cNvPr>
          <p:cNvSpPr txBox="1"/>
          <p:nvPr/>
        </p:nvSpPr>
        <p:spPr>
          <a:xfrm>
            <a:off x="2874261" y="2340502"/>
            <a:ext cx="2097048" cy="662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많은 설정과 옵션들이 없어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/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깔끔하고 심플한 화면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E6435-A593-4FDC-AE21-502EE283E2A2}"/>
              </a:ext>
            </a:extLst>
          </p:cNvPr>
          <p:cNvSpPr txBox="1"/>
          <p:nvPr/>
        </p:nvSpPr>
        <p:spPr>
          <a:xfrm>
            <a:off x="8503631" y="2340502"/>
            <a:ext cx="275267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손 쉽게 히라가나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가타카나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화면과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퀴즈 화면으로 이동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ABBB-3F79-4499-A078-02A21BA5E917}"/>
              </a:ext>
            </a:extLst>
          </p:cNvPr>
          <p:cNvSpPr txBox="1"/>
          <p:nvPr/>
        </p:nvSpPr>
        <p:spPr>
          <a:xfrm>
            <a:off x="3616130" y="1894717"/>
            <a:ext cx="13551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깔끔한 </a:t>
            </a:r>
            <a:r>
              <a:rPr lang="ko-KR" altLang="en-US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화면</a:t>
            </a:r>
            <a:endParaRPr lang="en-US" altLang="ko-KR" sz="2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76509-4895-422F-83EC-043B6E40D6CB}"/>
              </a:ext>
            </a:extLst>
          </p:cNvPr>
          <p:cNvSpPr txBox="1"/>
          <p:nvPr/>
        </p:nvSpPr>
        <p:spPr>
          <a:xfrm>
            <a:off x="8503631" y="1894717"/>
            <a:ext cx="1863331" cy="452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b="1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 간단한 </a:t>
            </a:r>
            <a:r>
              <a:rPr lang="ko-KR" altLang="en-US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사용법</a:t>
            </a:r>
            <a:endParaRPr lang="en-US" altLang="ko-KR" sz="2000" b="1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3C23D3-9E44-42AD-BA42-F166EA79D18A}"/>
              </a:ext>
            </a:extLst>
          </p:cNvPr>
          <p:cNvCxnSpPr/>
          <p:nvPr/>
        </p:nvCxnSpPr>
        <p:spPr>
          <a:xfrm>
            <a:off x="8521942" y="3429000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만화 영화, 스크린샷, 텍스트, 휴대 전화이(가) 표시된 사진&#10;&#10;자동 생성된 설명">
            <a:extLst>
              <a:ext uri="{FF2B5EF4-FFF2-40B4-BE49-F238E27FC236}">
                <a16:creationId xmlns:a16="http://schemas.microsoft.com/office/drawing/2014/main" id="{5A0E520B-F7E7-09BA-4268-11A621B5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661" y="734734"/>
            <a:ext cx="2591681" cy="5388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7078C-406F-F699-63B4-6E2A6A621F29}"/>
              </a:ext>
            </a:extLst>
          </p:cNvPr>
          <p:cNvSpPr txBox="1"/>
          <p:nvPr/>
        </p:nvSpPr>
        <p:spPr>
          <a:xfrm>
            <a:off x="737559" y="4981971"/>
            <a:ext cx="1601721" cy="562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앱의 장점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2D05F-1D35-03F2-9798-90E657531AA7}"/>
              </a:ext>
            </a:extLst>
          </p:cNvPr>
          <p:cNvSpPr txBox="1"/>
          <p:nvPr/>
        </p:nvSpPr>
        <p:spPr>
          <a:xfrm>
            <a:off x="665563" y="5650322"/>
            <a:ext cx="255028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간단한 사용법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깔끔한 화면 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F8BCC8-15CD-7203-DCE9-2362D40D97DE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33958-D3A8-4CDB-ED52-BA1EB400770E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6383AD-189C-030A-008F-96068F046002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6A948-1080-031F-67BE-729462704924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7DB70-049F-66B3-59EA-CDFE5C7C3C55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7D6150-85C3-1C8E-A61A-5617CA606DB6}"/>
              </a:ext>
            </a:extLst>
          </p:cNvPr>
          <p:cNvCxnSpPr>
            <a:cxnSpLocks/>
          </p:cNvCxnSpPr>
          <p:nvPr/>
        </p:nvCxnSpPr>
        <p:spPr>
          <a:xfrm>
            <a:off x="54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88937E-3820-D1E0-BCA1-81B118CF70C0}"/>
              </a:ext>
            </a:extLst>
          </p:cNvPr>
          <p:cNvCxnSpPr>
            <a:cxnSpLocks/>
          </p:cNvCxnSpPr>
          <p:nvPr/>
        </p:nvCxnSpPr>
        <p:spPr>
          <a:xfrm>
            <a:off x="1457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11A4A7C-ACFE-8890-4F89-47F85E9CC4C9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87A89FA-2858-942C-6EA3-ABC1858EE591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5752E3-8C33-9816-C049-2CCD04E1C194}"/>
              </a:ext>
            </a:extLst>
          </p:cNvPr>
          <p:cNvCxnSpPr>
            <a:cxnSpLocks/>
          </p:cNvCxnSpPr>
          <p:nvPr/>
        </p:nvCxnSpPr>
        <p:spPr>
          <a:xfrm>
            <a:off x="472872" y="5558639"/>
            <a:ext cx="1804108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7D8EDA-BA52-FB91-D772-2D0E75538E99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430C47-8759-CA8B-E57F-F4241FA4DEEE}"/>
              </a:ext>
            </a:extLst>
          </p:cNvPr>
          <p:cNvSpPr txBox="1"/>
          <p:nvPr/>
        </p:nvSpPr>
        <p:spPr>
          <a:xfrm>
            <a:off x="2637015" y="4206384"/>
            <a:ext cx="233429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한눈에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50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음도와 퀴즈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오답을 확인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64585F-1C37-0E18-7727-CC67C99727EE}"/>
              </a:ext>
            </a:extLst>
          </p:cNvPr>
          <p:cNvSpPr txBox="1"/>
          <p:nvPr/>
        </p:nvSpPr>
        <p:spPr>
          <a:xfrm>
            <a:off x="3303400" y="3789677"/>
            <a:ext cx="166616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b="1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심플한 디자인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BAE713B-2E58-4C7C-74FB-74AADF2ACF5B}"/>
              </a:ext>
            </a:extLst>
          </p:cNvPr>
          <p:cNvCxnSpPr>
            <a:cxnSpLocks/>
          </p:cNvCxnSpPr>
          <p:nvPr/>
        </p:nvCxnSpPr>
        <p:spPr>
          <a:xfrm>
            <a:off x="2028660" y="3429000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래픽 2" descr="확인 표시 단색으로 채워진">
            <a:extLst>
              <a:ext uri="{FF2B5EF4-FFF2-40B4-BE49-F238E27FC236}">
                <a16:creationId xmlns:a16="http://schemas.microsoft.com/office/drawing/2014/main" id="{D5FCC41F-ECBD-BD54-22F5-491CA770CC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024" y="1983597"/>
            <a:ext cx="312242" cy="312242"/>
          </a:xfrm>
          <a:prstGeom prst="rect">
            <a:avLst/>
          </a:prstGeom>
        </p:spPr>
      </p:pic>
      <p:pic>
        <p:nvPicPr>
          <p:cNvPr id="30" name="그래픽 2" descr="확인 표시 단색으로 채워진">
            <a:extLst>
              <a:ext uri="{FF2B5EF4-FFF2-40B4-BE49-F238E27FC236}">
                <a16:creationId xmlns:a16="http://schemas.microsoft.com/office/drawing/2014/main" id="{D5FCC41F-ECBD-BD54-22F5-491CA770CC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5932" y="1983597"/>
            <a:ext cx="312242" cy="312242"/>
          </a:xfrm>
          <a:prstGeom prst="rect">
            <a:avLst/>
          </a:prstGeom>
        </p:spPr>
      </p:pic>
      <p:pic>
        <p:nvPicPr>
          <p:cNvPr id="31" name="그래픽 2" descr="확인 표시 단색으로 채워진">
            <a:extLst>
              <a:ext uri="{FF2B5EF4-FFF2-40B4-BE49-F238E27FC236}">
                <a16:creationId xmlns:a16="http://schemas.microsoft.com/office/drawing/2014/main" id="{D5FCC41F-ECBD-BD54-22F5-491CA770CC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8924" y="3903701"/>
            <a:ext cx="312242" cy="3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67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6748069" y="2906966"/>
            <a:ext cx="2105063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5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감사합니다</a:t>
            </a:r>
            <a:endParaRPr lang="en-US" altLang="ko-KR" sz="35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432594" y="3429000"/>
            <a:ext cx="1480213" cy="327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+mj-ea"/>
                <a:ea typeface="+mj-ea"/>
              </a:rPr>
              <a:t>Android Project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/>
          <p:nvPr/>
        </p:nvCxnSpPr>
        <p:spPr>
          <a:xfrm>
            <a:off x="479425" y="3749040"/>
            <a:ext cx="3652000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3977640" y="3749040"/>
            <a:ext cx="762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8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31BE65-46C5-82F2-71FB-CB8A66FBA033}"/>
              </a:ext>
            </a:extLst>
          </p:cNvPr>
          <p:cNvSpPr/>
          <p:nvPr/>
        </p:nvSpPr>
        <p:spPr>
          <a:xfrm>
            <a:off x="5205984" y="0"/>
            <a:ext cx="6986016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1220817" y="3429000"/>
            <a:ext cx="1480213" cy="327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ea typeface="KoPubWorld돋움체 Medium" panose="00000600000000000000" pitchFamily="2" charset="-127"/>
              </a:rPr>
              <a:t>Android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3977640" y="2516703"/>
            <a:ext cx="8503118" cy="4985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고은별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프로젝트 문서 작업 및 </a:t>
            </a:r>
            <a:r>
              <a:rPr lang="ko-KR" altLang="en-US" sz="24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간트차트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수정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>
            <a:cxnSpLocks/>
          </p:cNvCxnSpPr>
          <p:nvPr/>
        </p:nvCxnSpPr>
        <p:spPr>
          <a:xfrm>
            <a:off x="1220817" y="3749040"/>
            <a:ext cx="2726159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037041-EB2A-264C-FEA0-B2EF72B0D858}"/>
              </a:ext>
            </a:extLst>
          </p:cNvPr>
          <p:cNvSpPr txBox="1"/>
          <p:nvPr/>
        </p:nvSpPr>
        <p:spPr>
          <a:xfrm>
            <a:off x="170655" y="1617317"/>
            <a:ext cx="2835781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업무분장</a:t>
            </a:r>
            <a:endParaRPr lang="en-US" altLang="ko-KR" sz="36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FE463C-F22F-3C33-F9E9-B99F0FAD3F78}"/>
              </a:ext>
            </a:extLst>
          </p:cNvPr>
          <p:cNvSpPr txBox="1"/>
          <p:nvPr/>
        </p:nvSpPr>
        <p:spPr>
          <a:xfrm>
            <a:off x="3977640" y="1617317"/>
            <a:ext cx="8503118" cy="468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/>
              </a:rPr>
              <a:t>김강훈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/>
              </a:rPr>
              <a:t>: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/>
              </a:rPr>
              <a:t>프로젝트 초안 및 퀴즈 화면 수정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1834B2-4609-5143-7979-E097D800932D}"/>
              </a:ext>
            </a:extLst>
          </p:cNvPr>
          <p:cNvSpPr txBox="1"/>
          <p:nvPr/>
        </p:nvSpPr>
        <p:spPr>
          <a:xfrm>
            <a:off x="3977640" y="3416089"/>
            <a:ext cx="8503118" cy="468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이유진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 일러스트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디자인 구성 및 서브화면 개발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2ECB48-3479-5261-809F-97412CD37707}"/>
              </a:ext>
            </a:extLst>
          </p:cNvPr>
          <p:cNvSpPr txBox="1"/>
          <p:nvPr/>
        </p:nvSpPr>
        <p:spPr>
          <a:xfrm>
            <a:off x="3977640" y="5214861"/>
            <a:ext cx="8503118" cy="468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김선호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퀴즈 화면 수정 및 퀴즈 결과 화면 개발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6C900D-E610-E49F-5EE3-4EDDF5479582}"/>
              </a:ext>
            </a:extLst>
          </p:cNvPr>
          <p:cNvSpPr txBox="1"/>
          <p:nvPr/>
        </p:nvSpPr>
        <p:spPr>
          <a:xfrm>
            <a:off x="3977640" y="4315475"/>
            <a:ext cx="8503118" cy="4685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김아름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메인 화면 디자인 및 메인 화면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서브 화면 개발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0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31BE65-46C5-82F2-71FB-CB8A66FBA033}"/>
              </a:ext>
            </a:extLst>
          </p:cNvPr>
          <p:cNvSpPr/>
          <p:nvPr/>
        </p:nvSpPr>
        <p:spPr>
          <a:xfrm>
            <a:off x="5205984" y="0"/>
            <a:ext cx="6986016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1220817" y="3429000"/>
            <a:ext cx="1480213" cy="327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ea typeface="KoPubWorld돋움체 Medium" panose="00000600000000000000" pitchFamily="2" charset="-127"/>
              </a:rPr>
              <a:t>Android Project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>
            <a:cxnSpLocks/>
          </p:cNvCxnSpPr>
          <p:nvPr/>
        </p:nvCxnSpPr>
        <p:spPr>
          <a:xfrm>
            <a:off x="1220817" y="3749040"/>
            <a:ext cx="3985167" cy="5498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FE463C-F22F-3C33-F9E9-B99F0FAD3F78}"/>
              </a:ext>
            </a:extLst>
          </p:cNvPr>
          <p:cNvSpPr txBox="1"/>
          <p:nvPr/>
        </p:nvSpPr>
        <p:spPr>
          <a:xfrm>
            <a:off x="4727390" y="1515271"/>
            <a:ext cx="7429155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 </a:t>
            </a:r>
            <a:r>
              <a:rPr lang="ko-KR" altLang="en-US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기획 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FF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</a:t>
            </a:r>
            <a:r>
              <a:rPr lang="ko-KR" altLang="en-US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</a:t>
            </a:r>
            <a:endParaRPr lang="en-US" altLang="ko-KR" sz="2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 </a:t>
            </a:r>
            <a:r>
              <a:rPr lang="ko-KR" altLang="en-US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프로젝트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디자인 설계 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FF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</a:t>
            </a:r>
            <a:r>
              <a:rPr lang="ko-KR" altLang="en-US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</a:t>
            </a:r>
            <a:endParaRPr lang="en-US" altLang="ko-KR" sz="2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/>
            </a:r>
            <a:b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메인 화면 개발 및 서브 화면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히라가나</a:t>
            </a:r>
            <a:r>
              <a:rPr lang="en-US" altLang="ko-KR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개발 </a:t>
            </a:r>
            <a:r>
              <a:rPr lang="en-US" altLang="ko-KR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FF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</a:t>
            </a:r>
            <a:r>
              <a:rPr lang="ko-KR" altLang="en-US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</a:t>
            </a:r>
            <a:endParaRPr lang="en-US" altLang="ko-KR" sz="2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 </a:t>
            </a:r>
            <a:r>
              <a:rPr lang="ko-KR" altLang="en-US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서브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화면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24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가타카나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개발 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FF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</a:t>
            </a:r>
            <a:r>
              <a:rPr lang="ko-KR" altLang="en-US" sz="2400" spc="-5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</a:t>
            </a:r>
            <a:endParaRPr lang="en-US" altLang="ko-KR" sz="2400" spc="-50" dirty="0" smtClean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 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퀴즈 화면 및 결과 화면 개발 </a:t>
            </a:r>
            <a:r>
              <a:rPr lang="en-US" altLang="ko-KR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FFFF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</a:t>
            </a:r>
            <a:r>
              <a:rPr lang="ko-KR" altLang="en-US" sz="24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</a:t>
            </a: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24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37041-EB2A-264C-FEA0-B2EF72B0D858}"/>
              </a:ext>
            </a:extLst>
          </p:cNvPr>
          <p:cNvSpPr txBox="1"/>
          <p:nvPr/>
        </p:nvSpPr>
        <p:spPr>
          <a:xfrm>
            <a:off x="170655" y="1617317"/>
            <a:ext cx="2835781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개발 일정</a:t>
            </a:r>
            <a:endParaRPr lang="en-US" altLang="ko-KR" sz="36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84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31BE65-46C5-82F2-71FB-CB8A66FBA033}"/>
              </a:ext>
            </a:extLst>
          </p:cNvPr>
          <p:cNvSpPr/>
          <p:nvPr/>
        </p:nvSpPr>
        <p:spPr>
          <a:xfrm>
            <a:off x="5205984" y="0"/>
            <a:ext cx="6986016" cy="6858000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335079" y="780165"/>
            <a:ext cx="2757259" cy="78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4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+mj-ea"/>
                <a:ea typeface="+mj-ea"/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C34DC-04BE-4ED7-851B-AE7B335EBE89}"/>
              </a:ext>
            </a:extLst>
          </p:cNvPr>
          <p:cNvSpPr txBox="1"/>
          <p:nvPr/>
        </p:nvSpPr>
        <p:spPr>
          <a:xfrm>
            <a:off x="2217623" y="3317723"/>
            <a:ext cx="1480213" cy="327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+mj-ea"/>
                <a:ea typeface="+mj-ea"/>
              </a:rPr>
              <a:t>Android Project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>
            <a:cxnSpLocks/>
          </p:cNvCxnSpPr>
          <p:nvPr/>
        </p:nvCxnSpPr>
        <p:spPr>
          <a:xfrm>
            <a:off x="2217623" y="3676450"/>
            <a:ext cx="4423980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258E09-37F6-5362-844C-AEC3484CF94C}"/>
              </a:ext>
            </a:extLst>
          </p:cNvPr>
          <p:cNvSpPr txBox="1"/>
          <p:nvPr/>
        </p:nvSpPr>
        <p:spPr>
          <a:xfrm>
            <a:off x="3977640" y="2126312"/>
            <a:ext cx="3126146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34" charset="-127"/>
                <a:ea typeface="한컴 말랑말랑 Regular" panose="020F0303000000000000" pitchFamily="34" charset="-127"/>
                <a:cs typeface="Calibri" panose="020F0502020204030204" pitchFamily="34" charset="0"/>
              </a:rPr>
              <a:t>Step 1. 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한컴 말랑말랑 Regular" panose="020F0303000000000000" pitchFamily="34" charset="-127"/>
                <a:ea typeface="한컴 말랑말랑 Regular" panose="020F0303000000000000" pitchFamily="34" charset="-127"/>
              </a:rPr>
              <a:t>개발 개요 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한컴 말랑말랑 Regular" panose="020F0303000000000000" pitchFamily="34" charset="-127"/>
              <a:ea typeface="한컴 말랑말랑 Regular" panose="020F0303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47852-9FD3-2B15-CFF7-8C07B162875E}"/>
              </a:ext>
            </a:extLst>
          </p:cNvPr>
          <p:cNvSpPr txBox="1"/>
          <p:nvPr/>
        </p:nvSpPr>
        <p:spPr>
          <a:xfrm>
            <a:off x="3977640" y="2971222"/>
            <a:ext cx="3126146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G마켓 산스 Bold"/>
              </a:rPr>
              <a:t>Step 2.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한컴 말랑말랑 Regular" panose="020F0303000000000000" pitchFamily="50" charset="-127"/>
              </a:rPr>
              <a:t>구성 화면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+mj-lt"/>
              <a:ea typeface="한컴 말랑말랑 Regular" panose="020F03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98BC0-1419-8C1F-7932-717CF3F1ADE7}"/>
              </a:ext>
            </a:extLst>
          </p:cNvPr>
          <p:cNvSpPr txBox="1"/>
          <p:nvPr/>
        </p:nvSpPr>
        <p:spPr>
          <a:xfrm>
            <a:off x="3977640" y="3821631"/>
            <a:ext cx="3126146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Step 3.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앱의 특징 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DA981-9C03-EA47-FF9F-677222BE7F96}"/>
              </a:ext>
            </a:extLst>
          </p:cNvPr>
          <p:cNvSpPr txBox="1"/>
          <p:nvPr/>
        </p:nvSpPr>
        <p:spPr>
          <a:xfrm>
            <a:off x="3977640" y="4661043"/>
            <a:ext cx="3126146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Step 4. </a:t>
            </a:r>
            <a:r>
              <a:rPr lang="ko-KR" altLang="en-US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앱의 장점 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6B3742-91DD-7FDA-114D-1E85FF79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3820" y="-2073300"/>
            <a:ext cx="2616452" cy="55537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30C7E8-A492-D0D6-9C12-DAA768570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239" y="3786100"/>
            <a:ext cx="2616452" cy="5553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8513A5-3FC3-246A-61E1-4C311CCB1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4429" y="-2073300"/>
            <a:ext cx="2634145" cy="55537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CFA4868-9EA6-F019-6CB2-C551E917A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3820" y="3766295"/>
            <a:ext cx="2638132" cy="55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F8E590-60CA-452D-9A6B-902152FA011D}"/>
              </a:ext>
            </a:extLst>
          </p:cNvPr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50877" y="1266006"/>
            <a:ext cx="1579278" cy="562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개발 개요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64079" y="1948876"/>
            <a:ext cx="396661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일본어를 배우고 싶지만 시간이 없는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사람들을 위해 쉽게 접근하여 편하게 배울 수 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있는 어플을 만들고자 함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만화 영화, 스크린샷, 텍스트, 휴대 전화이(가) 표시된 사진&#10;&#10;자동 생성된 설명">
            <a:extLst>
              <a:ext uri="{FF2B5EF4-FFF2-40B4-BE49-F238E27FC236}">
                <a16:creationId xmlns:a16="http://schemas.microsoft.com/office/drawing/2014/main" id="{C9B8283B-5ECF-3822-1652-535EA647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556" y="-3384231"/>
            <a:ext cx="2736273" cy="5802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9742ED-4FD9-9EA9-6318-7D9EEE8F0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5131" y="4335867"/>
            <a:ext cx="2736273" cy="57899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731605-209D-DD8E-2AAF-642962292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5131" y="-1867644"/>
            <a:ext cx="2736273" cy="5789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008565-9289-D3DA-B917-05F34B095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845" y="2852888"/>
            <a:ext cx="2727694" cy="578991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A7EFA20-71EB-7E21-CE10-E0DB093A59EA}"/>
              </a:ext>
            </a:extLst>
          </p:cNvPr>
          <p:cNvCxnSpPr>
            <a:cxnSpLocks/>
          </p:cNvCxnSpPr>
          <p:nvPr/>
        </p:nvCxnSpPr>
        <p:spPr>
          <a:xfrm>
            <a:off x="468837" y="1860074"/>
            <a:ext cx="2203986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79F46A5-F507-6449-DB04-0A3C64A4030F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59ADB6-31F4-4E5F-F537-77F654F23463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AF8EAB-31A8-10A2-2988-D6BFB11123D5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59D3B1-00C2-CCD7-916E-AE40A036CEA2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4C2FB2F-6363-BD19-2730-B1601CBF4FDD}"/>
              </a:ext>
            </a:extLst>
          </p:cNvPr>
          <p:cNvCxnSpPr>
            <a:cxnSpLocks/>
          </p:cNvCxnSpPr>
          <p:nvPr/>
        </p:nvCxnSpPr>
        <p:spPr>
          <a:xfrm>
            <a:off x="-340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C8BC38D-0C01-817B-77E2-DEB8998801FC}"/>
              </a:ext>
            </a:extLst>
          </p:cNvPr>
          <p:cNvCxnSpPr>
            <a:cxnSpLocks/>
          </p:cNvCxnSpPr>
          <p:nvPr/>
        </p:nvCxnSpPr>
        <p:spPr>
          <a:xfrm>
            <a:off x="1457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E4DDD7D-FB89-2565-B6F9-8F4D437F4C1B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C8D77B3-9A78-D6F3-5B6F-F3460B93F493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DE3D47-B6FC-A40E-B472-CE8F5516871A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FA4868-9EA6-F019-6CB2-C551E917A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9421" y="-1864126"/>
            <a:ext cx="2731983" cy="57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8271336" y="0"/>
            <a:ext cx="392066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5A23D9-0E6E-4436-B3B4-BD47EF89C488}"/>
              </a:ext>
            </a:extLst>
          </p:cNvPr>
          <p:cNvSpPr txBox="1"/>
          <p:nvPr/>
        </p:nvSpPr>
        <p:spPr>
          <a:xfrm>
            <a:off x="2706129" y="2692859"/>
            <a:ext cx="1097620" cy="37265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en-US" altLang="ko-KR" sz="2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 descr="만화 영화, 스크린샷, 텍스트, 휴대 전화이(가) 표시된 사진&#10;&#10;자동 생성된 설명">
            <a:extLst>
              <a:ext uri="{FF2B5EF4-FFF2-40B4-BE49-F238E27FC236}">
                <a16:creationId xmlns:a16="http://schemas.microsoft.com/office/drawing/2014/main" id="{C18513A5-3FC3-246A-61E1-4C311CCB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138" y="286763"/>
            <a:ext cx="3022594" cy="6284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A5041-6366-557B-053A-55CE51F58660}"/>
              </a:ext>
            </a:extLst>
          </p:cNvPr>
          <p:cNvSpPr txBox="1"/>
          <p:nvPr/>
        </p:nvSpPr>
        <p:spPr>
          <a:xfrm>
            <a:off x="941343" y="2492921"/>
            <a:ext cx="2725105" cy="1070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구성 화면  </a:t>
            </a:r>
            <a:r>
              <a:rPr lang="en-US" altLang="ko-KR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A5A5A5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[</a:t>
            </a:r>
            <a:r>
              <a:rPr lang="ko-KR" altLang="en-US" spc="-8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A5A5A5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메인화면</a:t>
            </a:r>
            <a:r>
              <a:rPr lang="en-US" altLang="ko-KR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A5A5A5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]</a:t>
            </a:r>
          </a:p>
          <a:p>
            <a:pPr>
              <a:lnSpc>
                <a:spcPct val="110000"/>
              </a:lnSpc>
            </a:pP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4DF6E-9669-3B4B-FB48-248CB291C174}"/>
              </a:ext>
            </a:extLst>
          </p:cNvPr>
          <p:cNvSpPr txBox="1"/>
          <p:nvPr/>
        </p:nvSpPr>
        <p:spPr>
          <a:xfrm>
            <a:off x="941343" y="3152970"/>
            <a:ext cx="325117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히라가나와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가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타카나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중에서 하나를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/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선택해 배울 수 있음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9ED52D-2B77-34B7-085C-67D6762F6475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BC94BE-C0B5-5CBF-35C4-2FC9EFC46B3D}"/>
              </a:ext>
            </a:extLst>
          </p:cNvPr>
          <p:cNvCxnSpPr>
            <a:cxnSpLocks/>
          </p:cNvCxnSpPr>
          <p:nvPr/>
        </p:nvCxnSpPr>
        <p:spPr>
          <a:xfrm>
            <a:off x="483912" y="3093085"/>
            <a:ext cx="3459102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6E72871-45D6-5055-259C-31BBFE15BBAB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E747E-7B96-62F9-D5DD-C40AA719944B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4ECB8B-B6A0-7EC9-15F9-F47641E214D2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B461FF-9B01-C3E9-798A-622542FDCAA4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EC4456-2D2F-B2FD-BD7F-942FF10EC083}"/>
              </a:ext>
            </a:extLst>
          </p:cNvPr>
          <p:cNvCxnSpPr>
            <a:cxnSpLocks/>
          </p:cNvCxnSpPr>
          <p:nvPr/>
        </p:nvCxnSpPr>
        <p:spPr>
          <a:xfrm>
            <a:off x="54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DA6A317-FEBE-EDC9-BA18-F93EF74D8383}"/>
              </a:ext>
            </a:extLst>
          </p:cNvPr>
          <p:cNvCxnSpPr>
            <a:cxnSpLocks/>
          </p:cNvCxnSpPr>
          <p:nvPr/>
        </p:nvCxnSpPr>
        <p:spPr>
          <a:xfrm>
            <a:off x="-7211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C9ACD2D-D124-87F6-82C4-79E1A906834C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6ED7F57-D183-4C9C-0A8B-EDB23C6661E5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EF817E2-A0BD-4FC3-B2E8-397D1C15A034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8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8147204" y="0"/>
            <a:ext cx="4044796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513A5-3FC3-246A-61E1-4C311CCB1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974" y="286764"/>
            <a:ext cx="2975908" cy="6284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A5041-6366-557B-053A-55CE51F58660}"/>
              </a:ext>
            </a:extLst>
          </p:cNvPr>
          <p:cNvSpPr txBox="1"/>
          <p:nvPr/>
        </p:nvSpPr>
        <p:spPr>
          <a:xfrm>
            <a:off x="925570" y="2492921"/>
            <a:ext cx="29738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구성 </a:t>
            </a: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화면  </a:t>
            </a:r>
            <a:r>
              <a:rPr lang="en-US" altLang="ko-KR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3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[50</a:t>
            </a:r>
            <a:r>
              <a:rPr lang="ko-KR" altLang="en-US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3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음도화면</a:t>
            </a:r>
            <a:r>
              <a:rPr lang="en-US" altLang="ko-KR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accent3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]</a:t>
            </a:r>
            <a:endParaRPr lang="en-US" altLang="ko-KR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accent3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4DF6E-9669-3B4B-FB48-248CB291C174}"/>
              </a:ext>
            </a:extLst>
          </p:cNvPr>
          <p:cNvSpPr txBox="1"/>
          <p:nvPr/>
        </p:nvSpPr>
        <p:spPr>
          <a:xfrm>
            <a:off x="925570" y="3130595"/>
            <a:ext cx="317722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히라가나와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가타카나의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50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음도와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/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단어를 한 눈에 볼 수 있는 화면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9ED52D-2B77-34B7-085C-67D6762F6475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CC90FF3-020F-09C0-83ED-6986E68ADD98}"/>
              </a:ext>
            </a:extLst>
          </p:cNvPr>
          <p:cNvCxnSpPr>
            <a:cxnSpLocks/>
          </p:cNvCxnSpPr>
          <p:nvPr/>
        </p:nvCxnSpPr>
        <p:spPr>
          <a:xfrm>
            <a:off x="468846" y="3093085"/>
            <a:ext cx="3579229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ECFA4868-9EA6-F019-6CB2-C551E917A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6976" y="286764"/>
            <a:ext cx="2975908" cy="62844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186606-7AA5-26F0-F50A-1F30D42846D3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AB9F44-CF00-548C-F96B-2B6E2734E5DA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A4CED8-E01E-B166-D030-9CFF47973E14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1F7EDF-1E57-2997-0126-C65616C61DCF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F72A0B7-35A9-E7C0-96D1-152D6061DB00}"/>
              </a:ext>
            </a:extLst>
          </p:cNvPr>
          <p:cNvCxnSpPr>
            <a:cxnSpLocks/>
          </p:cNvCxnSpPr>
          <p:nvPr/>
        </p:nvCxnSpPr>
        <p:spPr>
          <a:xfrm>
            <a:off x="54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ECFF208-8190-1A56-6684-E625A2536611}"/>
              </a:ext>
            </a:extLst>
          </p:cNvPr>
          <p:cNvCxnSpPr>
            <a:cxnSpLocks/>
          </p:cNvCxnSpPr>
          <p:nvPr/>
        </p:nvCxnSpPr>
        <p:spPr>
          <a:xfrm>
            <a:off x="-4708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22AEA65-4720-831E-0114-8C4FF2CF8F8E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BC32ADD-5D15-E1FF-EB36-67CCFA29CFD7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A7CBD7-0738-6061-19C5-5423AABD22B0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FA4868-9EA6-F019-6CB2-C551E917A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7626" y="286764"/>
            <a:ext cx="2974608" cy="62844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8513A5-3FC3-246A-61E1-4C311CCB1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974" y="291820"/>
            <a:ext cx="2975908" cy="6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2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FA200D-4E6F-B343-8E43-B5B989CCE88E}"/>
              </a:ext>
            </a:extLst>
          </p:cNvPr>
          <p:cNvSpPr/>
          <p:nvPr/>
        </p:nvSpPr>
        <p:spPr>
          <a:xfrm>
            <a:off x="8147204" y="0"/>
            <a:ext cx="4044796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513A5-3FC3-246A-61E1-4C311CCB1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9976" y="440796"/>
            <a:ext cx="2944861" cy="6250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A5041-6366-557B-053A-55CE51F58660}"/>
              </a:ext>
            </a:extLst>
          </p:cNvPr>
          <p:cNvSpPr txBox="1"/>
          <p:nvPr/>
        </p:nvSpPr>
        <p:spPr>
          <a:xfrm>
            <a:off x="925885" y="2492921"/>
            <a:ext cx="27106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0000"/>
              </a:lnSpc>
            </a:pPr>
            <a:r>
              <a:rPr lang="ko-KR" altLang="en-US" sz="3000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구성 화면  </a:t>
            </a:r>
            <a:r>
              <a:rPr lang="en-US" altLang="ko-KR" spc="-80" dirty="0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A5A5A5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[</a:t>
            </a:r>
            <a:r>
              <a:rPr lang="ko-KR" altLang="en-US" spc="-80" dirty="0" err="1" smtClean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A5A5A5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퀴즈화면</a:t>
            </a:r>
            <a:r>
              <a:rPr lang="en-US" altLang="ko-KR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A5A5A5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]</a:t>
            </a:r>
          </a:p>
          <a:p>
            <a:pPr>
              <a:lnSpc>
                <a:spcPct val="110000"/>
              </a:lnSpc>
            </a:pP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4DF6E-9669-3B4B-FB48-248CB291C174}"/>
              </a:ext>
            </a:extLst>
          </p:cNvPr>
          <p:cNvSpPr txBox="1"/>
          <p:nvPr/>
        </p:nvSpPr>
        <p:spPr>
          <a:xfrm>
            <a:off x="938948" y="3170282"/>
            <a:ext cx="357922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히라가나와 </a:t>
            </a:r>
            <a:r>
              <a:rPr lang="ko-KR" altLang="en-US" sz="1500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가타카나의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50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음도가 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/>
            </a:r>
            <a:b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10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문제의 퀴즈로 나오는 화면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9ED52D-2B77-34B7-085C-67D6762F6475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CC90FF3-020F-09C0-83ED-6986E68ADD98}"/>
              </a:ext>
            </a:extLst>
          </p:cNvPr>
          <p:cNvCxnSpPr>
            <a:cxnSpLocks/>
          </p:cNvCxnSpPr>
          <p:nvPr/>
        </p:nvCxnSpPr>
        <p:spPr>
          <a:xfrm>
            <a:off x="469161" y="3093085"/>
            <a:ext cx="3579229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ECFA4868-9EA6-F019-6CB2-C551E917A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3251" y="440796"/>
            <a:ext cx="2944860" cy="6250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B1AC09-F1A5-125D-29D4-F0D60F8F1FA1}"/>
              </a:ext>
            </a:extLst>
          </p:cNvPr>
          <p:cNvSpPr txBox="1"/>
          <p:nvPr/>
        </p:nvSpPr>
        <p:spPr>
          <a:xfrm>
            <a:off x="6074378" y="68665"/>
            <a:ext cx="6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17C50-BC30-9258-37E4-BA9CE064D837}"/>
              </a:ext>
            </a:extLst>
          </p:cNvPr>
          <p:cNvSpPr txBox="1"/>
          <p:nvPr/>
        </p:nvSpPr>
        <p:spPr>
          <a:xfrm>
            <a:off x="9578317" y="60160"/>
            <a:ext cx="65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E4B09-BF88-9529-1778-036ECDEA2AF7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34EEC-EF8A-A690-4340-D2B1C7F33498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FBB0D-63E4-7AA0-3302-AF6FA4FA0A69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A33763-642C-ACB6-8BAB-5425108E2802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A80B6F5-FF31-44EA-A6B2-A7964DD86C0E}"/>
              </a:ext>
            </a:extLst>
          </p:cNvPr>
          <p:cNvCxnSpPr>
            <a:cxnSpLocks/>
          </p:cNvCxnSpPr>
          <p:nvPr/>
        </p:nvCxnSpPr>
        <p:spPr>
          <a:xfrm>
            <a:off x="54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DAEBC82-FE27-4605-9152-863DDC4190BF}"/>
              </a:ext>
            </a:extLst>
          </p:cNvPr>
          <p:cNvCxnSpPr>
            <a:cxnSpLocks/>
          </p:cNvCxnSpPr>
          <p:nvPr/>
        </p:nvCxnSpPr>
        <p:spPr>
          <a:xfrm>
            <a:off x="-8167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880C8E3-ABD2-6E4B-9553-461333509EE3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EC34F08-1C9F-DDD6-F511-2B4D36119435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9162CC-7734-2E48-0796-4514AA93EA95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31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0" y="3416368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6096000" y="757946"/>
            <a:ext cx="26645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기초적인 부분부터 제공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시간이 없는 사람들도 손 쉽게 사용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간단한 단어들 제공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5" name="그림 4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C3778851-88B8-B510-5900-A3E765A4A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16" y="461078"/>
            <a:ext cx="2799129" cy="5935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F07253-7DA7-E92C-9873-2BF7F3680C9A}"/>
              </a:ext>
            </a:extLst>
          </p:cNvPr>
          <p:cNvSpPr txBox="1"/>
          <p:nvPr/>
        </p:nvSpPr>
        <p:spPr>
          <a:xfrm>
            <a:off x="934820" y="3725698"/>
            <a:ext cx="1579278" cy="562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7354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앱의 특징</a:t>
            </a:r>
            <a:endParaRPr lang="en-US" altLang="ko-KR" sz="30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7354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6BADE-25D0-D713-DE40-72208A4A9BC2}"/>
              </a:ext>
            </a:extLst>
          </p:cNvPr>
          <p:cNvSpPr txBox="1"/>
          <p:nvPr/>
        </p:nvSpPr>
        <p:spPr>
          <a:xfrm>
            <a:off x="685314" y="4417545"/>
            <a:ext cx="2550288" cy="66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핸드폰으로 간단하게 사용할 수 있고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적은 시간으로 배울 수</a:t>
            </a:r>
            <a:r>
              <a:rPr lang="en-US" altLang="ko-KR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있음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372E8C-387B-3647-F955-DC70E519A077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40554-8F19-8205-63A8-DFABECE70A0A}"/>
              </a:ext>
            </a:extLst>
          </p:cNvPr>
          <p:cNvSpPr txBox="1"/>
          <p:nvPr/>
        </p:nvSpPr>
        <p:spPr>
          <a:xfrm>
            <a:off x="105933" y="1435055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1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7BBFA-A789-4CF5-82D6-708D96583D56}"/>
              </a:ext>
            </a:extLst>
          </p:cNvPr>
          <p:cNvSpPr txBox="1"/>
          <p:nvPr/>
        </p:nvSpPr>
        <p:spPr>
          <a:xfrm>
            <a:off x="69357" y="2640261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2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EB9E6-A619-BD8A-ADEA-4EA80D85F7A0}"/>
              </a:ext>
            </a:extLst>
          </p:cNvPr>
          <p:cNvSpPr txBox="1"/>
          <p:nvPr/>
        </p:nvSpPr>
        <p:spPr>
          <a:xfrm>
            <a:off x="62829" y="3845467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3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6122D-6A16-719F-A4D6-34CE7446DCF0}"/>
              </a:ext>
            </a:extLst>
          </p:cNvPr>
          <p:cNvSpPr txBox="1"/>
          <p:nvPr/>
        </p:nvSpPr>
        <p:spPr>
          <a:xfrm>
            <a:off x="50637" y="5050673"/>
            <a:ext cx="293956" cy="425253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spc="-8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  <a:ea typeface="G마켓 산스 Bold"/>
              </a:rPr>
              <a:t>4</a:t>
            </a:r>
            <a:endParaRPr lang="en-US" altLang="ko-KR" sz="3200" spc="-8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abriola" panose="04040605051002020D02" pitchFamily="82" charset="0"/>
              <a:ea typeface="G마켓 산스 Bold" panose="02000000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3F5B0BC-14EA-263D-1BAC-1B11F670C693}"/>
              </a:ext>
            </a:extLst>
          </p:cNvPr>
          <p:cNvCxnSpPr>
            <a:cxnSpLocks/>
          </p:cNvCxnSpPr>
          <p:nvPr/>
        </p:nvCxnSpPr>
        <p:spPr>
          <a:xfrm>
            <a:off x="541" y="1860308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91496C-474F-CE7B-471C-A5235E2E2C11}"/>
              </a:ext>
            </a:extLst>
          </p:cNvPr>
          <p:cNvCxnSpPr>
            <a:cxnSpLocks/>
          </p:cNvCxnSpPr>
          <p:nvPr/>
        </p:nvCxnSpPr>
        <p:spPr>
          <a:xfrm>
            <a:off x="1457" y="3093085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83E6F37-00BE-820D-A79A-6133CA13DB5B}"/>
              </a:ext>
            </a:extLst>
          </p:cNvPr>
          <p:cNvCxnSpPr>
            <a:cxnSpLocks/>
          </p:cNvCxnSpPr>
          <p:nvPr/>
        </p:nvCxnSpPr>
        <p:spPr>
          <a:xfrm>
            <a:off x="2413" y="4325862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267C67-E52E-5B57-44E3-E2747551A35E}"/>
              </a:ext>
            </a:extLst>
          </p:cNvPr>
          <p:cNvCxnSpPr>
            <a:cxnSpLocks/>
          </p:cNvCxnSpPr>
          <p:nvPr/>
        </p:nvCxnSpPr>
        <p:spPr>
          <a:xfrm>
            <a:off x="1919" y="5558639"/>
            <a:ext cx="4860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7FE480C-69B8-385D-9BD4-6C4AB5ADD40F}"/>
              </a:ext>
            </a:extLst>
          </p:cNvPr>
          <p:cNvCxnSpPr>
            <a:cxnSpLocks/>
          </p:cNvCxnSpPr>
          <p:nvPr/>
        </p:nvCxnSpPr>
        <p:spPr>
          <a:xfrm>
            <a:off x="492623" y="4325862"/>
            <a:ext cx="1804108" cy="0"/>
          </a:xfrm>
          <a:prstGeom prst="line">
            <a:avLst/>
          </a:prstGeom>
          <a:ln w="12700">
            <a:solidFill>
              <a:srgbClr val="0073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A5AC87-2FA5-89B5-92B3-C080E4F97855}"/>
              </a:ext>
            </a:extLst>
          </p:cNvPr>
          <p:cNvSpPr txBox="1"/>
          <p:nvPr/>
        </p:nvSpPr>
        <p:spPr>
          <a:xfrm>
            <a:off x="5855898" y="3725698"/>
            <a:ext cx="27991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퀴즈를 통해 더 쉽게 암기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r"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틀린 문제 확인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r">
              <a:lnSpc>
                <a:spcPct val="120000"/>
              </a:lnSpc>
              <a:spcAft>
                <a:spcPts val="600"/>
              </a:spcAft>
            </a:pPr>
            <a:r>
              <a:rPr lang="ko-KR" altLang="en-US" sz="1500" spc="-50" dirty="0">
                <a:ln>
                  <a:solidFill>
                    <a:srgbClr val="5F0080">
                      <a:alpha val="0"/>
                    </a:srgbClr>
                  </a:solidFill>
                </a:ln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자신의 일본어 능력 체감</a:t>
            </a:r>
            <a:endParaRPr lang="en-US" altLang="ko-KR" sz="1500" spc="-50" dirty="0">
              <a:ln>
                <a:solidFill>
                  <a:srgbClr val="5F0080">
                    <a:alpha val="0"/>
                  </a:srgbClr>
                </a:solidFill>
              </a:ln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1138609-8D91-40E7-0542-E49F1EF853A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2183" y="461078"/>
            <a:ext cx="2793035" cy="592292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AE217A-734B-FEE9-AED6-011B729AC740}"/>
              </a:ext>
            </a:extLst>
          </p:cNvPr>
          <p:cNvSpPr/>
          <p:nvPr/>
        </p:nvSpPr>
        <p:spPr>
          <a:xfrm>
            <a:off x="11712575" y="-1"/>
            <a:ext cx="479425" cy="6857999"/>
          </a:xfrm>
          <a:prstGeom prst="rect">
            <a:avLst/>
          </a:prstGeom>
          <a:solidFill>
            <a:srgbClr val="0073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3778851-88B8-B510-5900-A3E765A4A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9716" y="478179"/>
            <a:ext cx="2799129" cy="59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0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한컴 말랑말랑 Regular"/>
        <a:ea typeface="한컴 말랑말랑 Regular"/>
        <a:cs typeface=""/>
      </a:majorFont>
      <a:minorFont>
        <a:latin typeface="한컴 말랑말랑 Regular"/>
        <a:ea typeface="한컴 말랑말랑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330</Words>
  <Application>Microsoft Office PowerPoint</Application>
  <PresentationFormat>와이드스크린</PresentationFormat>
  <Paragraphs>91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G마켓 산스 Bold</vt:lpstr>
      <vt:lpstr>G마켓 산스 Medium</vt:lpstr>
      <vt:lpstr>KoPubWorld돋움체 Medium</vt:lpstr>
      <vt:lpstr>맑은 고딕</vt:lpstr>
      <vt:lpstr>한컴 말랑말랑 Bold</vt:lpstr>
      <vt:lpstr>한컴 말랑말랑 Regular</vt:lpstr>
      <vt:lpstr>Arial</vt:lpstr>
      <vt:lpstr>Berlin Sans FB Demi</vt:lpstr>
      <vt:lpstr>Calibri</vt:lpstr>
      <vt:lpstr>Gabriola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YUHAN</cp:lastModifiedBy>
  <cp:revision>175</cp:revision>
  <dcterms:created xsi:type="dcterms:W3CDTF">2021-10-08T07:41:36Z</dcterms:created>
  <dcterms:modified xsi:type="dcterms:W3CDTF">2024-06-03T23:37:00Z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